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55"/>
  </p:notesMasterIdLst>
  <p:handoutMasterIdLst>
    <p:handoutMasterId r:id="rId56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30" r:id="rId48"/>
    <p:sldId id="731" r:id="rId49"/>
    <p:sldId id="732" r:id="rId50"/>
    <p:sldId id="733" r:id="rId51"/>
    <p:sldId id="734" r:id="rId52"/>
    <p:sldId id="735" r:id="rId53"/>
    <p:sldId id="671" r:id="rId54"/>
  </p:sldIdLst>
  <p:sldSz cx="9144000" cy="6858000" type="screen4x3"/>
  <p:notesSz cx="9928225" cy="6797675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 varScale="1">
        <p:scale>
          <a:sx n="82" d="100"/>
          <a:sy n="8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24/11/2018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11/24/2018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0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75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90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695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4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110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9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35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704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433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651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52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965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39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60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506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662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77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11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24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353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44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42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536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620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64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54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395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55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87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230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179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250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333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17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10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987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048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14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371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09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2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79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84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8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1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Relationship Id="rId9" Type="http://schemas.openxmlformats.org/officeDocument/2006/relationships/slide" Target="../slides/slide2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Relationship Id="rId9" Type="http://schemas.openxmlformats.org/officeDocument/2006/relationships/slide" Target="../slides/slide2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Relationship Id="rId9" Type="http://schemas.openxmlformats.org/officeDocument/2006/relationships/slide" Target="../slides/slide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Relationship Id="rId9" Type="http://schemas.openxmlformats.org/officeDocument/2006/relationships/slide" Target="../slides/slide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99491" y="692696"/>
            <a:ext cx="72809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9.1 – Solving Quadratics 1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883428" y="692696"/>
            <a:ext cx="74744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9.2 - Solving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Quadratics 2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1686716" y="692696"/>
            <a:ext cx="94813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 – Completing The Square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2690694" y="692696"/>
            <a:ext cx="10591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9.4 – Simultaneous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3805640" y="692696"/>
            <a:ext cx="134119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 – More Simultaneous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8" action="ppaction://hlinksldjump"/>
          </p:cNvPr>
          <p:cNvSpPr/>
          <p:nvPr userDrawn="1"/>
        </p:nvSpPr>
        <p:spPr>
          <a:xfrm>
            <a:off x="5202678" y="692696"/>
            <a:ext cx="8256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9.6 – Linear and Quadratic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9" action="ppaction://hlinksldjump"/>
          </p:cNvPr>
          <p:cNvSpPr/>
          <p:nvPr userDrawn="1"/>
        </p:nvSpPr>
        <p:spPr>
          <a:xfrm>
            <a:off x="6084168" y="692696"/>
            <a:ext cx="7200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– Linear Inequalities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99491" y="692696"/>
            <a:ext cx="72809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9.1 – Solving Quadratics 1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883428" y="692696"/>
            <a:ext cx="74744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9.2 - Solving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Quadratics 2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1686716" y="692696"/>
            <a:ext cx="94813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 – Completing The Square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2690694" y="692696"/>
            <a:ext cx="10591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9.4 – Simultaneous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3805640" y="692696"/>
            <a:ext cx="134119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 – More Simultaneous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8" action="ppaction://hlinksldjump"/>
          </p:cNvPr>
          <p:cNvSpPr/>
          <p:nvPr userDrawn="1"/>
        </p:nvSpPr>
        <p:spPr>
          <a:xfrm>
            <a:off x="5202678" y="692696"/>
            <a:ext cx="8256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9.6 – Linear and Quadratic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9" action="ppaction://hlinksldjump"/>
          </p:cNvPr>
          <p:cNvSpPr/>
          <p:nvPr userDrawn="1"/>
        </p:nvSpPr>
        <p:spPr>
          <a:xfrm>
            <a:off x="6084168" y="692696"/>
            <a:ext cx="7200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– Linear Inequalities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 userDrawn="1"/>
        </p:nvSpPr>
        <p:spPr>
          <a:xfrm>
            <a:off x="99491" y="692696"/>
            <a:ext cx="72809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9.1 – Solving Quadratics 1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4" action="ppaction://hlinksldjump"/>
          </p:cNvPr>
          <p:cNvSpPr/>
          <p:nvPr userDrawn="1"/>
        </p:nvSpPr>
        <p:spPr>
          <a:xfrm>
            <a:off x="883428" y="692696"/>
            <a:ext cx="74744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9.2 - Solving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Quadratics 2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5" action="ppaction://hlinksldjump"/>
          </p:cNvPr>
          <p:cNvSpPr/>
          <p:nvPr userDrawn="1"/>
        </p:nvSpPr>
        <p:spPr>
          <a:xfrm>
            <a:off x="1686716" y="692696"/>
            <a:ext cx="94813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 – Completing The Square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2690694" y="692696"/>
            <a:ext cx="10591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9.4 – Simultaneous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3805640" y="692696"/>
            <a:ext cx="134119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 – More Simultaneous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5202678" y="692696"/>
            <a:ext cx="8256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9.6 – Linear and Quadratic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9" action="ppaction://hlinksldjump"/>
          </p:cNvPr>
          <p:cNvSpPr/>
          <p:nvPr userDrawn="1"/>
        </p:nvSpPr>
        <p:spPr>
          <a:xfrm>
            <a:off x="6084168" y="692696"/>
            <a:ext cx="7200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– Linear Inequalities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99491" y="692696"/>
            <a:ext cx="72809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9.1 – Solving Quadratics 1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 userDrawn="1"/>
        </p:nvSpPr>
        <p:spPr>
          <a:xfrm>
            <a:off x="883428" y="692696"/>
            <a:ext cx="74744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9.2 - Solving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Quadratics 2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1686716" y="692696"/>
            <a:ext cx="94813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9.3 – Completing The Square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2690694" y="692696"/>
            <a:ext cx="10591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9.4 – Simultaneous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7" action="ppaction://hlinksldjump"/>
          </p:cNvPr>
          <p:cNvSpPr/>
          <p:nvPr userDrawn="1"/>
        </p:nvSpPr>
        <p:spPr>
          <a:xfrm>
            <a:off x="3805640" y="692696"/>
            <a:ext cx="134119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 – More Simultaneous</a:t>
            </a:r>
            <a:r>
              <a:rPr lang="en-GB" sz="87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Equations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5202678" y="692696"/>
            <a:ext cx="8256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9.6 – Linear and Quadratic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9" action="ppaction://hlinksldjump"/>
          </p:cNvPr>
          <p:cNvSpPr/>
          <p:nvPr userDrawn="1"/>
        </p:nvSpPr>
        <p:spPr>
          <a:xfrm>
            <a:off x="6084168" y="692696"/>
            <a:ext cx="7200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87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– Linear Inequalities</a:t>
            </a:r>
            <a:endParaRPr lang="en-GB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460.png"/><Relationship Id="rId18" Type="http://schemas.openxmlformats.org/officeDocument/2006/relationships/image" Target="../media/image1490.png"/><Relationship Id="rId3" Type="http://schemas.openxmlformats.org/officeDocument/2006/relationships/image" Target="../media/image340.png"/><Relationship Id="rId7" Type="http://schemas.openxmlformats.org/officeDocument/2006/relationships/image" Target="../media/image31.png"/><Relationship Id="rId17" Type="http://schemas.openxmlformats.org/officeDocument/2006/relationships/image" Target="../media/image204.png"/><Relationship Id="rId2" Type="http://schemas.openxmlformats.org/officeDocument/2006/relationships/image" Target="../media/image330.png"/><Relationship Id="rId16" Type="http://schemas.openxmlformats.org/officeDocument/2006/relationships/image" Target="../media/image150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20.png"/><Relationship Id="rId5" Type="http://schemas.openxmlformats.org/officeDocument/2006/relationships/image" Target="../media/image29.png"/><Relationship Id="rId15" Type="http://schemas.openxmlformats.org/officeDocument/2006/relationships/image" Target="../media/image440.png"/><Relationship Id="rId10" Type="http://schemas.openxmlformats.org/officeDocument/2006/relationships/image" Target="../media/image34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09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9.2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 2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96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</a:t>
                </a:r>
                <a:r>
                  <a:rPr lang="da-DK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- 7) (2</a:t>
                </a:r>
                <a:r>
                  <a:rPr lang="da-DK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+ 3), giving </a:t>
                </a:r>
                <a:r>
                  <a:rPr lang="da-DK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1.75 or </a:t>
                </a:r>
                <a:b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a-DK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-1.5</a:t>
                </a: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da-DK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-2.5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-2.5 -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208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da-DK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-3.5 </a:t>
                </a:r>
                <a:r>
                  <a:rPr lang="da-DK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b="0" i="1" smtClean="0">
                                <a:latin typeface="Cambria Math" panose="02040503050406030204" pitchFamily="18" charset="0"/>
                              </a:rPr>
                              <m:t>41</m:t>
                            </m:r>
                          </m:e>
                        </m:rad>
                      </m:num>
                      <m:den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pt-BR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-3.5 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b="0" i="1" smtClean="0">
                                <a:latin typeface="Cambria Math" panose="02040503050406030204" pitchFamily="18" charset="0"/>
                              </a:rPr>
                              <m:t>41</m:t>
                            </m:r>
                          </m:e>
                        </m:rad>
                      </m:num>
                      <m:den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208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da-DK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208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da-DK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pt-BR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pt-BR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208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da-DK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da-DK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:r>
                  <a:rPr lang="da-DK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pt-BR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-1.5 -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96029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808" b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28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9.2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 2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4165600" algn="l"/>
                <a:tab pos="5994400" algn="l"/>
              </a:tabLst>
            </a:pPr>
            <a:r>
              <a:rPr lang="da-DK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1.36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pt-BR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-7.36</a:t>
            </a:r>
          </a:p>
          <a:p>
            <a:pPr marL="1879600" lvl="1" indent="-728663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165600" algn="l"/>
                <a:tab pos="5994400" algn="l"/>
              </a:tabLst>
            </a:pPr>
            <a:r>
              <a:rPr lang="da-DK" sz="5400" i="1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3.39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-0.89</a:t>
            </a:r>
          </a:p>
          <a:p>
            <a:pPr marL="1879600" lvl="1" indent="-728663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165600" algn="l"/>
                <a:tab pos="5994400" algn="l"/>
              </a:tabLst>
            </a:pPr>
            <a:r>
              <a:rPr lang="da-DK" sz="5400" i="1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0.55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-1.22</a:t>
            </a:r>
          </a:p>
          <a:p>
            <a:pPr marL="1879600" lvl="1" indent="-728663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165600" algn="l"/>
                <a:tab pos="5994400" algn="l"/>
              </a:tabLst>
            </a:pPr>
            <a:r>
              <a:rPr lang="da-DK" sz="5400" i="1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1.39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-2.89</a:t>
            </a:r>
          </a:p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033463" algn="l"/>
                <a:tab pos="4165600" algn="l"/>
                <a:tab pos="5994400" algn="l"/>
              </a:tabLst>
            </a:pP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-1.5 or </a:t>
            </a:r>
            <a:r>
              <a:rPr lang="pt-BR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5 </a:t>
            </a:r>
          </a:p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033463" algn="l"/>
                <a:tab pos="4165600" algn="l"/>
                <a:tab pos="5994400" algn="l"/>
              </a:tabLst>
            </a:pPr>
            <a:r>
              <a:rPr lang="pt-BR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0.27 or </a:t>
            </a:r>
            <a:r>
              <a:rPr lang="pt-BR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-1.47</a:t>
            </a:r>
          </a:p>
        </p:txBody>
      </p:sp>
    </p:spTree>
    <p:extLst>
      <p:ext uri="{BB962C8B-B14F-4D97-AF65-F5344CB8AC3E}">
        <p14:creationId xmlns:p14="http://schemas.microsoft.com/office/powerpoint/2010/main" val="23845587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the Square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68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65600" algn="l"/>
                    <a:tab pos="5994400" algn="l"/>
                  </a:tabLst>
                </a:pPr>
                <a:r>
                  <a:rPr lang="da-DK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da-DK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- 6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+ 9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+ 8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+ 8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522538" algn="l"/>
                    <a:tab pos="4572000" algn="l"/>
                    <a:tab pos="4910138" algn="l"/>
                    <a:tab pos="6637338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pt-B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65600" algn="l"/>
                    <a:tab pos="5994400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pt-B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65600" algn="l"/>
                    <a:tab pos="5994400" algn="l"/>
                  </a:tabLst>
                </a:pP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+ 2)</a:t>
                </a:r>
                <a:r>
                  <a:rPr lang="pt-BR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68100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72" b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6109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the Square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91063" algn="l"/>
                <a:tab pos="5994400" algn="l"/>
              </a:tabLst>
            </a:pPr>
            <a:r>
              <a:rPr lang="da-DK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da-DK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+ 2)</a:t>
            </a:r>
            <a:r>
              <a:rPr lang="pt-BR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+ 2)</a:t>
            </a:r>
            <a:r>
              <a:rPr lang="pt-BR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– 5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91063" algn="l"/>
                <a:tab pos="5994400" algn="l"/>
              </a:tabLst>
            </a:pP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+ 3)</a:t>
            </a:r>
            <a:r>
              <a:rPr lang="pt-BR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 	b.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+ 4)</a:t>
            </a:r>
            <a:r>
              <a:rPr lang="pt-BR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pt-BR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91063" algn="l"/>
                <a:tab pos="5994400" algn="l"/>
              </a:tabLst>
            </a:pP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- 2 	</a:t>
            </a: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– 36	</a:t>
            </a: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+ 2 </a:t>
            </a:r>
            <a:b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5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- 2)</a:t>
            </a:r>
            <a:r>
              <a:rPr lang="pt-BR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</p:txBody>
      </p:sp>
    </p:spTree>
    <p:extLst>
      <p:ext uri="{BB962C8B-B14F-4D97-AF65-F5344CB8AC3E}">
        <p14:creationId xmlns:p14="http://schemas.microsoft.com/office/powerpoint/2010/main" val="2561464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the Square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9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691063" algn="l"/>
                    <a:tab pos="5994400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4 + 1 = 0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3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+ 2)=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691063" algn="l"/>
                    <a:tab pos="5994400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-3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90139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465" b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916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the Square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776663" algn="l"/>
                    <a:tab pos="59944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12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1 = 3(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- 4x) – 1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- 2)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- 4] - 1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= 3(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- 2)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- 12- 1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= 3(x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- 2)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13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319463" algn="l"/>
                    <a:tab pos="4978400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- 16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3(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+ 2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5(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+ 20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4(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  <a:p>
                <a:pPr marL="693738" indent="-6937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319463" algn="l"/>
                    <a:tab pos="4064000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–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2908"/>
              </a:xfrm>
              <a:prstGeom prst="rect">
                <a:avLst/>
              </a:prstGeom>
              <a:blipFill rotWithShape="0">
                <a:blip r:embed="rId4"/>
                <a:stretch>
                  <a:fillRect l="-2276" t="-2004" r="-2347" b="-3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313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the Square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0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5200" indent="-965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776663" algn="l"/>
                    <a:tab pos="5994400" algn="l"/>
                  </a:tabLst>
                </a:pP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- 8</a:t>
                </a:r>
                <a:r>
                  <a:rPr lang="fr-F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-12 = 0 </a:t>
                </a:r>
                <a:b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</a:t>
                </a:r>
                <a:r>
                  <a:rPr lang="fr-F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b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(-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-3 = 0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= (-1)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b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1 =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pt-B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or 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</a:t>
                </a:r>
                <a:endParaRPr lang="pt-BR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04043"/>
              </a:xfrm>
              <a:prstGeom prst="rect">
                <a:avLst/>
              </a:prstGeom>
              <a:blipFill rotWithShape="0">
                <a:blip r:embed="rId4"/>
                <a:stretch>
                  <a:fillRect l="-2916" t="-2706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0383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the Square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indent="-1084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3776663" algn="l"/>
                <a:tab pos="5994400" algn="l"/>
              </a:tabLst>
            </a:pP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1.24 or </a:t>
            </a:r>
            <a:r>
              <a:rPr 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-3.24 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0.88 or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= -0.38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1.08 or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-3.08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3.25 or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0.60 or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-2.10</a:t>
            </a:r>
          </a:p>
          <a:p>
            <a:pPr marL="1084263" indent="-1084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3776663" algn="l"/>
                <a:tab pos="5994400" algn="l"/>
              </a:tabLst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1.24 or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= -1.74</a:t>
            </a:r>
            <a:endParaRPr lang="pt-BR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225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9.4 –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Simultaneous Equations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81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14800" algn="l"/>
                    <a:tab pos="59944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+12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5 - 3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14800" algn="l"/>
                    <a:tab pos="59944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12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or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4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14800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d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14800" algn="l"/>
                    <a:tab pos="59944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4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3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3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14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-6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9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11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9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14800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Meal = £11 and wine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£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81931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647" r="-1209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7059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9.4 –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Simultaneous Equations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114800" algn="l"/>
                <a:tab pos="59944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50p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114800" algn="l"/>
                <a:tab pos="59944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-5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114800" algn="l"/>
                <a:tab pos="59944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' own answers.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114800" algn="l"/>
                <a:tab pos="59944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34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50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114800" algn="l"/>
                <a:tab pos="59944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3,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376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3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Yes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No 	</a:t>
                </a: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No 	</a:t>
                </a: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e. Yes</a:t>
                </a:r>
                <a:endParaRPr lang="pt-BR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+12 and -12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pt-BR" sz="4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741863" algn="l"/>
                    <a:tab pos="6637338" algn="l"/>
                  </a:tabLst>
                </a:pPr>
                <a:r>
                  <a:rPr lang="pt-BR" sz="4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pt-BR" sz="4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- 12</a:t>
                </a:r>
                <a:endParaRPr lang="pt-BR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36616"/>
              </a:xfrm>
              <a:prstGeom prst="rect">
                <a:avLst/>
              </a:prstGeom>
              <a:blipFill rotWithShape="0">
                <a:blip r:embed="rId4"/>
                <a:stretch>
                  <a:fillRect l="-2347" t="-2018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9.4 –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Simultaneous Equations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4114800" algn="l"/>
                <a:tab pos="5994400" algn="l"/>
              </a:tabLst>
            </a:pP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4114800" algn="l"/>
                <a:tab pos="5994400" algn="l"/>
              </a:tabLst>
            </a:pP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4114800" algn="l"/>
                <a:tab pos="5994400" algn="l"/>
              </a:tabLst>
            </a:pP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23;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5;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4114800" algn="l"/>
                <a:tab pos="5994400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£12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£24</a:t>
            </a:r>
          </a:p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4114800" algn="l"/>
                <a:tab pos="5994400" algn="l"/>
              </a:tabLst>
            </a:pP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26 and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Perimeter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76 cm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968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9.5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More Simultaneous Equations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745038" algn="l"/>
                <a:tab pos="5994400" algn="l"/>
              </a:tabLst>
            </a:pP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24	</a:t>
            </a: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4x – 24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745038" algn="l"/>
                <a:tab pos="5994400" algn="l"/>
              </a:tabLst>
            </a:pP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4	</a:t>
            </a: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745038" algn="l"/>
                <a:tab pos="5994400" algn="l"/>
              </a:tabLst>
            </a:pP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+ 1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8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s-ES" sz="3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= -1	</a:t>
            </a: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endParaRPr lang="es-E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745038" algn="l"/>
                <a:tab pos="5994400" algn="l"/>
              </a:tabLst>
            </a:pP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= 3 -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s-E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745038" algn="l"/>
                <a:tab pos="5994400" algn="l"/>
              </a:tabLst>
            </a:pP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= 1 	</a:t>
            </a: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-5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831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9.5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More Simultaneous Equations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Coffee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200p (£2) and scone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90p</a:t>
            </a:r>
          </a:p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£1.80 and child = 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</a:p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25p and banana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60p</a:t>
            </a:r>
          </a:p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 0.67, y = -1.5</a:t>
            </a:r>
          </a:p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20 kg and cement = 40 kg</a:t>
            </a:r>
          </a:p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 and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£0.50 = 50 p. So a 50-mile hire would be £15 + 50 x £0.50= £40</a:t>
            </a:r>
          </a:p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4745038" algn="l"/>
                <a:tab pos="59944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4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-2 and 2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8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2.5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Rectangle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10 m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955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9.6 –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Simultaneous Linear &amp; Quadratic Equations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71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45038" algn="l"/>
                    <a:tab pos="5994400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-4 	</a:t>
                </a: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1.5 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 </a:t>
                </a:r>
                <a:b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-2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45038" algn="l"/>
                    <a:tab pos="5994400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1.19 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-4.19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1.18 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-0.85 </a:t>
                </a:r>
                <a:b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0.50 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3.00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45038" algn="l"/>
                    <a:tab pos="5994400" algn="l"/>
                  </a:tabLst>
                </a:pP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45038" algn="l"/>
                    <a:tab pos="5994400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 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3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</a:p>
              <a:p>
                <a:pPr marL="1077913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745038" algn="l"/>
                    <a:tab pos="5994400" algn="l"/>
                  </a:tabLst>
                </a:pPr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-11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1077913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745038" algn="l"/>
                    <a:tab pos="5994400" algn="l"/>
                  </a:tabLst>
                </a:pP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-0.5,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marL="1077913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745038" algn="l"/>
                    <a:tab pos="5994400" algn="l"/>
                  </a:tabLst>
                </a:pP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-1.33,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-9.67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1077913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745038" algn="l"/>
                    <a:tab pos="5994400" algn="l"/>
                  </a:tabLst>
                </a:pP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-1.89,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-0.66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-1.11, </a:t>
                </a:r>
                <a:r>
                  <a:rPr lang="en-US" sz="3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endParaRPr lang="pt-BR" sz="3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714641"/>
              </a:xfrm>
              <a:prstGeom prst="rect">
                <a:avLst/>
              </a:prstGeom>
              <a:blipFill rotWithShape="0">
                <a:blip r:embed="rId4"/>
                <a:stretch>
                  <a:fillRect l="-1565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7491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9.6 –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Simultaneous Linear &amp; Quadratic Equations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745038" algn="l"/>
                <a:tab pos="59944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0.70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5.90 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-5.70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25.10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3.37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9.74 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-2.37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-1.74</a:t>
            </a:r>
          </a:p>
          <a:p>
            <a:pPr marL="620713" indent="-620713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745038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(1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and (-1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8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0713" indent="-620713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745038" algn="l"/>
                <a:tab pos="59944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 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=1.41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0.59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-1.41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3.41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-5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 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0, 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5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1.82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0.63 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0.18,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-2.63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-3,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5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91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9.6 –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Simultaneous Linear &amp; Quadratic Equations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75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745038" algn="l"/>
                    <a:tab pos="59944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+ 3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0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1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Width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5m</a:t>
                </a:r>
              </a:p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7450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(0, -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1) and (6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11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7450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4.47</a:t>
                </a:r>
              </a:p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745038" algn="l"/>
                    <a:tab pos="59944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 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(1.27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1.54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(-0.47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1.94)</a:t>
                </a:r>
              </a:p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4745038" algn="l"/>
                    <a:tab pos="59944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4.93,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-1.93 or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1.93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4.93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-1.54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-5.71 or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0.77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5.87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-4.30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-5.61 or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1.90,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6.81</a:t>
                </a:r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75959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74" r="-1778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8702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9.7 –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Inequalities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655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22738" algn="l"/>
                    <a:tab pos="59944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2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22738" algn="l"/>
                    <a:tab pos="59944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10, 12 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0, -2 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3, 0,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0, 3</a:t>
                </a:r>
                <a:endParaRPr lang="pt-B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22738" algn="l"/>
                    <a:tab pos="59944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3, 4, 5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...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2, -3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...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3, 4, 5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...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3, 4, 5...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0, 1, 2 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2, 3, 4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0, 1, 2, 3</a:t>
                </a:r>
                <a:endParaRPr lang="pt-B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208338" algn="l"/>
                    <a:tab pos="6056313" algn="l"/>
                    <a:tab pos="662463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≥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2 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 -1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&lt; x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-4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655972"/>
              </a:xfrm>
              <a:prstGeom prst="rect">
                <a:avLst/>
              </a:prstGeom>
              <a:blipFill rotWithShape="0">
                <a:blip r:embed="rId4"/>
                <a:stretch>
                  <a:fillRect l="-1636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873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9.7 –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Inequalities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98" y="1071765"/>
            <a:ext cx="8568952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745038" algn="l"/>
                <a:tab pos="59944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-3, -2, 01, 0, 1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≤ x ≤ 4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122738" algn="l"/>
                <a:tab pos="5994400" algn="l"/>
              </a:tabLst>
            </a:pP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1680" y="1988840"/>
            <a:ext cx="6574625" cy="882800"/>
            <a:chOff x="680809" y="2740278"/>
            <a:chExt cx="4774425" cy="9736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0809" y="3068960"/>
              <a:ext cx="4348088" cy="644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-5  -4  -3 -2  -1  0   1  2   3   4   5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148064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6"/>
          </p:cNvCxnSpPr>
          <p:nvPr/>
        </p:nvCxnSpPr>
        <p:spPr>
          <a:xfrm flipV="1">
            <a:off x="5436096" y="1908346"/>
            <a:ext cx="2276308" cy="8486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26430" y="5301208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19872" y="5433901"/>
            <a:ext cx="922746" cy="11323"/>
          </a:xfrm>
          <a:prstGeom prst="straightConnector1">
            <a:avLst/>
          </a:prstGeom>
          <a:ln w="57150">
            <a:solidFill>
              <a:schemeClr val="tx1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355976" y="5295774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97775" y="3194272"/>
            <a:ext cx="6574625" cy="882800"/>
            <a:chOff x="680809" y="2740278"/>
            <a:chExt cx="4774425" cy="97361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809" y="3068960"/>
              <a:ext cx="4348088" cy="644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-5  -4  -3 -2  -1  0   1  2   3   4   5</a:t>
              </a:r>
              <a:endParaRPr lang="en-US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054159" y="2987600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8064" y="3127373"/>
            <a:ext cx="2060711" cy="8486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92280" y="2987600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547664" y="4274392"/>
            <a:ext cx="6574625" cy="882800"/>
            <a:chOff x="680809" y="2740278"/>
            <a:chExt cx="4774425" cy="97361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80809" y="3068960"/>
              <a:ext cx="4348088" cy="644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-5  -4  -3 -2  -1  0   1  2   3   4   5</a:t>
              </a:r>
              <a:endParaRPr lang="en-US" sz="3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flipV="1">
            <a:off x="4221288" y="4212602"/>
            <a:ext cx="1865535" cy="8486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084168" y="4077072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923928" y="4077072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475656" y="5517232"/>
            <a:ext cx="6574625" cy="882800"/>
            <a:chOff x="680809" y="2740278"/>
            <a:chExt cx="4774425" cy="973611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80809" y="3068960"/>
              <a:ext cx="4348088" cy="644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-5  -4  -3 -2  -1  0   1  2   3   4   5</a:t>
              </a:r>
              <a:endParaRPr lang="en-US" sz="3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4087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9.7 –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Inequalities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43201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035050" algn="l"/>
                <a:tab pos="4745038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set of all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values such that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is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less than 2</a:t>
            </a:r>
          </a:p>
          <a:p>
            <a:pPr marL="1035050" lvl="1" indent="-51752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745038" algn="l"/>
                <a:tab pos="59944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set of all 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values such that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less than or equal to-2</a:t>
            </a:r>
          </a:p>
          <a:p>
            <a:pPr marL="1035050" lvl="1" indent="-51752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745038" algn="l"/>
                <a:tab pos="59944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set of all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values such that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greater than or equal to 0</a:t>
            </a:r>
          </a:p>
          <a:p>
            <a:pPr marL="1035050" lvl="1" indent="-51752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745038" algn="l"/>
                <a:tab pos="59944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set of all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values such that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less than or equal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to 0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lvl="1" indent="-51752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745038" algn="l"/>
                <a:tab pos="59944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set of all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values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such that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greater than -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3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165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9.7 –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Inequalities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57141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122738" algn="l"/>
                <a:tab pos="59944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13799" y="1412776"/>
            <a:ext cx="6523524" cy="852023"/>
            <a:chOff x="680809" y="2740278"/>
            <a:chExt cx="4737316" cy="9396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0809" y="3068960"/>
              <a:ext cx="4252632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-5  -4  -3  -2  -1   0   1  2   3   4   5</a:t>
              </a:r>
              <a:endParaRPr lang="en-US" sz="3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19886" y="2740278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1922011" y="1340768"/>
            <a:ext cx="3877099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499992" y="4442546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pSp>
        <p:nvGrpSpPr>
          <p:cNvPr id="27" name="Group 26"/>
          <p:cNvGrpSpPr/>
          <p:nvPr/>
        </p:nvGrpSpPr>
        <p:grpSpPr>
          <a:xfrm>
            <a:off x="1719894" y="2483544"/>
            <a:ext cx="6523524" cy="852023"/>
            <a:chOff x="680809" y="2740278"/>
            <a:chExt cx="4737316" cy="93966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809" y="3068960"/>
              <a:ext cx="4252632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-5  -4  -3  -2  -1   0   1  2   3   4   5</a:t>
              </a:r>
              <a:endParaRPr lang="en-US" sz="3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9886" y="2740278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176278" y="227687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4" name="Oval 43"/>
          <p:cNvSpPr/>
          <p:nvPr/>
        </p:nvSpPr>
        <p:spPr>
          <a:xfrm>
            <a:off x="4572000" y="3356992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pSp>
        <p:nvGrpSpPr>
          <p:cNvPr id="45" name="Group 44"/>
          <p:cNvGrpSpPr/>
          <p:nvPr/>
        </p:nvGrpSpPr>
        <p:grpSpPr>
          <a:xfrm>
            <a:off x="1669783" y="3554312"/>
            <a:ext cx="6523524" cy="852023"/>
            <a:chOff x="680809" y="2740278"/>
            <a:chExt cx="4737316" cy="93966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80809" y="3068960"/>
              <a:ext cx="4252632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-5  -4  -3  -2  -1   0   1  2   3   4   5</a:t>
              </a:r>
              <a:endParaRPr lang="en-US" sz="3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19886" y="2740278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48876" y="4658570"/>
            <a:ext cx="6523524" cy="852023"/>
            <a:chOff x="680809" y="2740278"/>
            <a:chExt cx="4737316" cy="93966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80809" y="3068960"/>
              <a:ext cx="4252632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-5  -4  -3  -2  -1   0   1  2   3   4   5</a:t>
              </a:r>
              <a:endParaRPr lang="en-US" sz="3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19886" y="2740278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69783" y="5786560"/>
            <a:ext cx="6523524" cy="852023"/>
            <a:chOff x="680809" y="2740278"/>
            <a:chExt cx="4737316" cy="93966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80809" y="3068960"/>
              <a:ext cx="4252632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-5  -4  -3  -2  -1   0   1  2   3   4   5</a:t>
              </a:r>
              <a:endParaRPr lang="en-US" sz="3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119886" y="2740278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97" name="Oval 96"/>
          <p:cNvSpPr/>
          <p:nvPr/>
        </p:nvSpPr>
        <p:spPr>
          <a:xfrm>
            <a:off x="5796136" y="1196752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841935" y="3500736"/>
            <a:ext cx="2990793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4" idx="2"/>
          </p:cNvCxnSpPr>
          <p:nvPr/>
        </p:nvCxnSpPr>
        <p:spPr>
          <a:xfrm flipH="1" flipV="1">
            <a:off x="1835697" y="4581128"/>
            <a:ext cx="2664295" cy="5434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067944" y="5589240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4317511" y="5733256"/>
            <a:ext cx="3554020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460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3487738" algn="l"/>
                <a:tab pos="5994400" algn="l"/>
              </a:tabLst>
            </a:pPr>
            <a:r>
              <a:rPr lang="pt-BR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  b.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5	  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= -3</a:t>
            </a:r>
          </a:p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3487738" algn="l"/>
                <a:tab pos="5994400" algn="l"/>
              </a:tabLst>
            </a:pP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+ 8)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+ 3)(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+ 1)</a:t>
            </a:r>
            <a:b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- 5)(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+ 2)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+ 5)(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- 5)	</a:t>
            </a:r>
            <a:b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3487738" algn="l"/>
                <a:tab pos="5994400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- 53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3487738" algn="l"/>
                <a:tab pos="5994400" algn="l"/>
              </a:tabLst>
            </a:pP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- 1 or 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3487738" algn="l"/>
                <a:tab pos="5994400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2 and -8</a:t>
            </a:r>
            <a:endParaRPr lang="pt-BR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5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9.7 –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Inequalities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57141"/>
            <a:ext cx="8568952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795838" algn="l"/>
                <a:tab pos="5994400" algn="l"/>
              </a:tabLst>
            </a:pPr>
            <a:r>
              <a:rPr lang="pt-BR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3}	</a:t>
            </a:r>
            <a:r>
              <a:rPr lang="pt-BR" sz="4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&gt; -3}</a:t>
            </a:r>
            <a:b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&gt; 3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} 	</a:t>
            </a:r>
            <a:r>
              <a:rPr lang="pt-BR" sz="4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2}</a:t>
            </a:r>
            <a:endParaRPr lang="pt-BR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795838" algn="l"/>
                <a:tab pos="5994400" algn="l"/>
              </a:tabLst>
            </a:pP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The Smallest value of 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is 4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795838" algn="l"/>
                <a:tab pos="5994400" algn="l"/>
              </a:tabLst>
            </a:pPr>
            <a:r>
              <a:rPr lang="pt-BR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4}	</a:t>
            </a:r>
            <a:r>
              <a:rPr lang="pt-BR" sz="4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-3}</a:t>
            </a:r>
            <a:b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-5.5}	</a:t>
            </a:r>
            <a:r>
              <a:rPr lang="pt-BR" sz="4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1.8}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795838" algn="l"/>
                <a:tab pos="5994400" algn="l"/>
              </a:tabLst>
            </a:pPr>
            <a:r>
              <a:rPr lang="pt-BR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-4 &lt; </a:t>
            </a:r>
            <a:r>
              <a:rPr lang="pt-BR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2 	</a:t>
            </a:r>
            <a:r>
              <a:rPr lang="pt-BR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pt-BR" sz="4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46141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9.7 –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Solving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Inequalities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5618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795838" algn="l"/>
                    <a:tab pos="5994400" algn="l"/>
                  </a:tabLst>
                </a:pPr>
                <a:r>
                  <a:rPr lang="pt-BR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795838" algn="l"/>
                    <a:tab pos="59944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3, 4, 5, 6, 7	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1, 0, -1, -2, -3, -4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-2, -1, 0, 1, 2, 3	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-2, -1, 0, 1, 2,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3, 4, 5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795838" algn="l"/>
                    <a:tab pos="59944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{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≥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-3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}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{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-1}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{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4} 	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{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BR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x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}</a:t>
                </a:r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5618910"/>
              </a:xfrm>
              <a:prstGeom prst="rect">
                <a:avLst/>
              </a:prstGeom>
              <a:blipFill rotWithShape="0">
                <a:blip r:embed="rId4"/>
                <a:stretch>
                  <a:fillRect l="-2276" t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235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Problem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505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95838" algn="l"/>
                    <a:tab pos="5994400" algn="l"/>
                  </a:tabLst>
                </a:pP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 x 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8 x 10</a:t>
                </a:r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 + 400 = 450 m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95838" algn="l"/>
                    <a:tab pos="5994400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2 x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  2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- 20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- 5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+ 4) = 0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2.5 or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 is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2.5 seconds as we cannot have a negative time in this situation.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795838" algn="l"/>
                    <a:tab pos="5994400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seconds</a:t>
                </a:r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5057923"/>
              </a:xfrm>
              <a:prstGeom prst="rect">
                <a:avLst/>
              </a:prstGeom>
              <a:blipFill rotWithShape="0">
                <a:blip r:embed="rId4"/>
                <a:stretch>
                  <a:fillRect l="-1920" r="-1422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4574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Problem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470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  <a:p>
                <a:pPr marL="1200150" lvl="1" indent="-5794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795838" algn="l"/>
                    <a:tab pos="59944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e.g. the motorbike travelling at 10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while the car accelerates at a constant rate of 4 m s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the motorbike travelling at 5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while the car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accelerates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ms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4703403"/>
              </a:xfrm>
              <a:prstGeom prst="rect">
                <a:avLst/>
              </a:prstGeom>
              <a:blipFill rotWithShape="0">
                <a:blip r:embed="rId4"/>
                <a:stretch>
                  <a:fillRect l="-2276" r="-3627" b="-4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4782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533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-3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-3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+ 2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- 2) = 0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- 2)(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- 4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3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- 6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1 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5, but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5 is the only sensible answer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- 6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-3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3 -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2,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5339026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598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6349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57141"/>
            <a:ext cx="856895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8088" algn="l"/>
                <a:tab pos="4795838" algn="l"/>
                <a:tab pos="5994400" algn="l"/>
              </a:tabLst>
            </a:pP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8088" algn="l"/>
                <a:tab pos="4795838" algn="l"/>
                <a:tab pos="5994400" algn="l"/>
              </a:tabLst>
            </a:pP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-5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15 or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8088" algn="l"/>
                <a:tab pos="4795838" algn="l"/>
                <a:tab pos="5994400" algn="l"/>
              </a:tabLst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1, 0, -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and -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8088" algn="l"/>
                <a:tab pos="4795838" algn="l"/>
                <a:tab pos="5994400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0 &lt; x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1208088" algn="l"/>
                <a:tab pos="4795838" algn="l"/>
                <a:tab pos="5994400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6 years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Students' own answers</a:t>
            </a:r>
            <a:endParaRPr lang="pt-BR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31028" y="4005064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pSp>
        <p:nvGrpSpPr>
          <p:cNvPr id="6" name="Group 5"/>
          <p:cNvGrpSpPr/>
          <p:nvPr/>
        </p:nvGrpSpPr>
        <p:grpSpPr>
          <a:xfrm>
            <a:off x="1619672" y="4233161"/>
            <a:ext cx="6523524" cy="852023"/>
            <a:chOff x="680809" y="2740278"/>
            <a:chExt cx="4737316" cy="93966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0809" y="3068960"/>
              <a:ext cx="4409784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 0   1   2   3   4   5   6  7   7   9   10</a:t>
              </a:r>
              <a:endParaRPr lang="en-US" sz="3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19886" y="2740278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1878500" y="4035841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23" name="Straight Arrow Connector 22"/>
          <p:cNvCxnSpPr>
            <a:endCxn id="5" idx="6"/>
          </p:cNvCxnSpPr>
          <p:nvPr/>
        </p:nvCxnSpPr>
        <p:spPr>
          <a:xfrm flipV="1">
            <a:off x="2166532" y="4149080"/>
            <a:ext cx="4752528" cy="30777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041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57141"/>
            <a:ext cx="8568952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tabLst>
                <a:tab pos="1208088" algn="l"/>
                <a:tab pos="4795838" algn="l"/>
                <a:tab pos="5994400" algn="l"/>
              </a:tabLst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 equations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8088" algn="l"/>
                <a:tab pos="4795838" algn="l"/>
                <a:tab pos="5994400" algn="l"/>
              </a:tabLst>
            </a:pP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0,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-7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8088" algn="l"/>
                <a:tab pos="4795838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+ 5)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8088" algn="l"/>
                <a:tab pos="4795838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-4 and 3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+ 3)(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-3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8088" algn="l"/>
                <a:tab pos="4795838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-6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4,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-5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8088" algn="l"/>
                <a:tab pos="4795838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-1, 6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; 1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; 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3)(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1.5 or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pt-B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811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5516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-3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1.5,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 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+ 4)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+ 8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+ 16</a:t>
                </a:r>
              </a:p>
              <a:p>
                <a:pPr marL="569913" indent="-5699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1)(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- 2)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- 6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38238" lvl="1" indent="-5699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3m is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only sensible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answer.</a:t>
                </a:r>
              </a:p>
              <a:p>
                <a:pPr marL="569913" indent="-5699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624388" algn="l"/>
                    <a:tab pos="5994400" algn="l"/>
                  </a:tabLst>
                </a:pPr>
                <a:r>
                  <a:rPr lang="en-US" sz="3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2,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3,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	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5516190"/>
              </a:xfrm>
              <a:prstGeom prst="rect">
                <a:avLst/>
              </a:prstGeom>
              <a:blipFill rotWithShape="0">
                <a:blip r:embed="rId4"/>
                <a:stretch>
                  <a:fillRect l="-1422" b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052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541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– 8 = 1 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16 + 48 = 64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 + 12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28 </a:t>
                </a:r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-1,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3,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208088" algn="l"/>
                    <a:tab pos="4795838" algn="l"/>
                    <a:tab pos="59944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+ 6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+9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- 10x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12x 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+ 12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+ 36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5410584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914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620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4496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431925" algn="l"/>
                    <a:tab pos="4795838" algn="l"/>
                    <a:tab pos="5994400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(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+ 2)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+ 4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+ 4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(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+ 2)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- 4 =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+ 4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9538" lvl="1" indent="-585788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31925" algn="l"/>
                    <a:tab pos="4795838" algn="l"/>
                    <a:tab pos="5994400" algn="l"/>
                  </a:tabLst>
                </a:pP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-2 - 2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-2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431925" algn="l"/>
                    <a:tab pos="4795838" algn="l"/>
                    <a:tab pos="5994400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- 2)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- 6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+ 9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(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- 2)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- 6 =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- 9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379538" lvl="1" indent="-585788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31925" algn="l"/>
                    <a:tab pos="4795838" algn="l"/>
                    <a:tab pos="5994400" algn="l"/>
                  </a:tabLst>
                </a:pP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3 + 3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3 - 3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4496359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846" b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245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9.1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5994400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and -2 or -6 and 2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5994400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- 5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- 2)(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+ 2)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- 2)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5994400" algn="l"/>
              </a:tabLst>
            </a:pP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z = </a:t>
            </a:r>
            <a:r>
              <a:rPr lang="en-US" sz="3700" dirty="0" smtClean="0">
                <a:latin typeface="arial" panose="020B0604020202020204" pitchFamily="34" charset="0"/>
              </a:rPr>
              <a:t>±6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</a:rPr>
              <a:t> z = ±4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</a:rPr>
              <a:t> z = ±5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5994400" algn="l"/>
              </a:tabLst>
            </a:pPr>
            <a:r>
              <a:rPr lang="pt-BR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700" dirty="0" smtClean="0">
                <a:latin typeface="arial" panose="020B0604020202020204" pitchFamily="34" charset="0"/>
              </a:rPr>
              <a:t>±4</a:t>
            </a:r>
            <a:r>
              <a:rPr lang="en-US" sz="3700" dirty="0">
                <a:latin typeface="arial" panose="020B0604020202020204" pitchFamily="34" charset="0"/>
              </a:rPr>
              <a:t>	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</a:rPr>
              <a:t>b.</a:t>
            </a:r>
            <a:r>
              <a:rPr lang="en-US" sz="3700" dirty="0">
                <a:latin typeface="arial" panose="020B0604020202020204" pitchFamily="34" charset="0"/>
              </a:rPr>
              <a:t> </a:t>
            </a:r>
            <a:r>
              <a:rPr lang="pt-BR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= </a:t>
            </a:r>
            <a:r>
              <a:rPr lang="en-US" sz="3700" dirty="0" smtClean="0">
                <a:latin typeface="arial" panose="020B0604020202020204" pitchFamily="34" charset="0"/>
              </a:rPr>
              <a:t>±7</a:t>
            </a:r>
            <a:r>
              <a:rPr lang="en-US" sz="3700" dirty="0">
                <a:latin typeface="arial" panose="020B0604020202020204" pitchFamily="34" charset="0"/>
              </a:rPr>
              <a:t>	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</a:rPr>
              <a:t>c.</a:t>
            </a:r>
            <a:r>
              <a:rPr lang="en-US" sz="3700" dirty="0">
                <a:latin typeface="arial" panose="020B0604020202020204" pitchFamily="34" charset="0"/>
              </a:rPr>
              <a:t> </a:t>
            </a:r>
            <a:r>
              <a:rPr lang="pt-BR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= ±5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5994400" algn="l"/>
              </a:tabLst>
            </a:pP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= 4 and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t-BR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b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b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116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57141"/>
                <a:ext cx="8568952" cy="517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tabLst>
                    <a:tab pos="1431925" algn="l"/>
                    <a:tab pos="4175125" algn="l"/>
                    <a:tab pos="4795838" algn="l"/>
                    <a:tab pos="5994400" algn="l"/>
                  </a:tabLst>
                </a:pP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Simultaneous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equations</a:t>
                </a:r>
              </a:p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</a:p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278313" algn="l"/>
                    <a:tab pos="5994400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	</a:t>
                </a:r>
              </a:p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2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x -3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-6</a:t>
                </a:r>
              </a:p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278313" algn="l"/>
                    <a:tab pos="5994400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</a:p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4 - 5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6 +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4 - 5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b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-10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0 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or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y = -6 or y = 29 </a:t>
                </a:r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175125" algn="l"/>
                    <a:tab pos="4795838" algn="l"/>
                    <a:tab pos="5994400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or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-6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8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7141"/>
                <a:ext cx="8568952" cy="5171544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649" r="-356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6038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200"/>
              </a:spcAft>
              <a:buClr>
                <a:srgbClr val="C00000"/>
              </a:buClr>
              <a:tabLst>
                <a:tab pos="1431925" algn="l"/>
                <a:tab pos="4175125" algn="l"/>
                <a:tab pos="4795838" algn="l"/>
                <a:tab pos="5994400" algn="l"/>
              </a:tabLst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</a:p>
          <a:p>
            <a:pPr marL="620713" indent="-62071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431925" algn="l"/>
                <a:tab pos="3313113" algn="l"/>
                <a:tab pos="3536950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4 &lt;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   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z &lt; 8</a:t>
            </a:r>
          </a:p>
          <a:p>
            <a:pPr marL="620713" indent="-62071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431925" algn="l"/>
                <a:tab pos="4278313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  <a:p>
            <a:pPr marL="1077913" lvl="1" indent="-457200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31925" algn="l"/>
                <a:tab pos="3363913" algn="l"/>
                <a:tab pos="5710238" algn="l"/>
              </a:tabLst>
            </a:pP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e.g. 4, 5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e.g. 6, 5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e.g. 4, 5, 6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87924" y="3661866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pSp>
        <p:nvGrpSpPr>
          <p:cNvPr id="6" name="Group 5"/>
          <p:cNvGrpSpPr/>
          <p:nvPr/>
        </p:nvGrpSpPr>
        <p:grpSpPr>
          <a:xfrm>
            <a:off x="1988009" y="2835129"/>
            <a:ext cx="4146809" cy="684581"/>
            <a:chOff x="680809" y="2924944"/>
            <a:chExt cx="3011369" cy="755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18681" y="2944581"/>
              <a:ext cx="2575258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18733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0809" y="3068960"/>
              <a:ext cx="2621750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 0   1  2   3   4   5  6</a:t>
              </a:r>
              <a:endParaRPr lang="en-US" sz="3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3939" y="2944583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08916" y="4027131"/>
            <a:ext cx="3211155" cy="728790"/>
            <a:chOff x="680809" y="2876187"/>
            <a:chExt cx="2331906" cy="80375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16476" y="2924944"/>
              <a:ext cx="1968535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80809" y="3068960"/>
              <a:ext cx="2000130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4   5    6   7   8</a:t>
              </a:r>
              <a:endParaRPr lang="en-US" sz="3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4476" y="2876187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4057054" y="2564904"/>
            <a:ext cx="1667074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177866" y="3850597"/>
            <a:ext cx="1808105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08916" y="5323275"/>
            <a:ext cx="3261807" cy="698013"/>
            <a:chOff x="680809" y="2910130"/>
            <a:chExt cx="2368689" cy="76981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26319" y="2924944"/>
              <a:ext cx="1968535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80809" y="3068960"/>
              <a:ext cx="2000130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 3   4   5   6   7</a:t>
              </a:r>
              <a:endParaRPr lang="en-US" sz="3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51259" y="291013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4407077" y="4971948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340830" y="5115964"/>
            <a:ext cx="2087154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821049" y="2411985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364088" y="285293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267744" y="4941171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4514553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431925" algn="l"/>
                <a:tab pos="4278313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6788" lvl="1" indent="-4492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31925" algn="l"/>
                <a:tab pos="3363913" algn="l"/>
                <a:tab pos="57102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6788" lvl="1" indent="-4492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31925" algn="l"/>
                <a:tab pos="3363913" algn="l"/>
                <a:tab pos="5710238" algn="l"/>
              </a:tabLst>
            </a:pP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6788" lvl="1" indent="-4492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31925" algn="l"/>
                <a:tab pos="3363913" algn="l"/>
                <a:tab pos="5710238" algn="l"/>
              </a:tabLst>
            </a:pP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6788" lvl="1" indent="-4492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31925" algn="l"/>
                <a:tab pos="3363913" algn="l"/>
                <a:tab pos="5710238" algn="l"/>
              </a:tabLs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Values for c are -1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0, 1, 2, 3, 4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Values for d are -4, -3, -2, -1,0,1,2,3,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7704" y="1520283"/>
            <a:ext cx="3240360" cy="684581"/>
            <a:chOff x="680809" y="2924944"/>
            <a:chExt cx="2353115" cy="755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85390" y="2944581"/>
              <a:ext cx="1988223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0809" y="3068960"/>
              <a:ext cx="1922135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 0   1  2   3   4</a:t>
              </a:r>
              <a:endParaRPr lang="en-US" sz="3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5685" y="2944583"/>
              <a:ext cx="298239" cy="6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3995936" y="1368373"/>
            <a:ext cx="830729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740744" y="1196752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pSp>
        <p:nvGrpSpPr>
          <p:cNvPr id="50" name="Group 49"/>
          <p:cNvGrpSpPr/>
          <p:nvPr/>
        </p:nvGrpSpPr>
        <p:grpSpPr>
          <a:xfrm>
            <a:off x="1946166" y="2672407"/>
            <a:ext cx="4164334" cy="718873"/>
            <a:chOff x="660574" y="2924944"/>
            <a:chExt cx="2341621" cy="79282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67244" y="2924944"/>
              <a:ext cx="1877202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4546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592947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896993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60574" y="3106779"/>
              <a:ext cx="2061686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 -2  -1   0   1   2   3</a:t>
              </a:r>
              <a:endParaRPr lang="en-US" sz="3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03956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3489065" y="2268533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2110652" y="2435031"/>
            <a:ext cx="1360614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028776" y="2258857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4644008" y="270892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322369" y="2420888"/>
            <a:ext cx="1401759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835696" y="3788113"/>
            <a:ext cx="4536504" cy="718873"/>
            <a:chOff x="660574" y="2924944"/>
            <a:chExt cx="2550894" cy="79282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853247" y="2924944"/>
              <a:ext cx="2115279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24546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592947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896993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60574" y="3106779"/>
              <a:ext cx="2234688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 -2  -1   0   1   2   3   4</a:t>
              </a:r>
              <a:endParaRPr lang="en-US" sz="3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13229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80" name="Oval 79"/>
          <p:cNvSpPr/>
          <p:nvPr/>
        </p:nvSpPr>
        <p:spPr>
          <a:xfrm>
            <a:off x="2267744" y="3438676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82" name="Oval 81"/>
          <p:cNvSpPr/>
          <p:nvPr/>
        </p:nvSpPr>
        <p:spPr>
          <a:xfrm>
            <a:off x="5436096" y="3429000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83" name="Straight Connector 82"/>
          <p:cNvCxnSpPr/>
          <p:nvPr/>
        </p:nvCxnSpPr>
        <p:spPr>
          <a:xfrm>
            <a:off x="4533538" y="3879063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55776" y="3591031"/>
            <a:ext cx="3150539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580112" y="3861048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35696" y="4994678"/>
            <a:ext cx="5616625" cy="718873"/>
            <a:chOff x="660574" y="2924944"/>
            <a:chExt cx="3158251" cy="792822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99864" y="2924944"/>
              <a:ext cx="2822847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0351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27439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51087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834795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44215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60574" y="3106779"/>
              <a:ext cx="2799851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-4  -3  -2  -1   0   1   2   3   4</a:t>
              </a:r>
              <a:endParaRPr lang="en-US" sz="3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20586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95" name="Oval 94"/>
          <p:cNvSpPr/>
          <p:nvPr/>
        </p:nvSpPr>
        <p:spPr>
          <a:xfrm>
            <a:off x="2267744" y="4590804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6" name="Oval 95"/>
          <p:cNvSpPr/>
          <p:nvPr/>
        </p:nvSpPr>
        <p:spPr>
          <a:xfrm>
            <a:off x="5436096" y="4581128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97" name="Straight Connector 96"/>
          <p:cNvCxnSpPr/>
          <p:nvPr/>
        </p:nvCxnSpPr>
        <p:spPr>
          <a:xfrm>
            <a:off x="4427984" y="503119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555776" y="4725144"/>
            <a:ext cx="3150539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508104" y="501317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084168" y="501317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88224" y="501317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40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8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431925" algn="l"/>
                <a:tab pos="4278313" algn="l"/>
                <a:tab pos="5994400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8	</a:t>
            </a:r>
          </a:p>
          <a:p>
            <a:pPr marL="1655763" lvl="1" indent="-809625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31925" algn="l"/>
                <a:tab pos="4278313" algn="l"/>
                <a:tab pos="5994400" algn="l"/>
              </a:tabLst>
            </a:pP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3</a:t>
            </a:r>
            <a:endParaRPr lang="en-US" sz="6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5763" lvl="2" indent="-809625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1431925" algn="l"/>
                <a:tab pos="3363913" algn="l"/>
                <a:tab pos="4278313" algn="l"/>
                <a:tab pos="5710238" algn="l"/>
              </a:tabLs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-3 &lt;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4		</a:t>
            </a:r>
          </a:p>
          <a:p>
            <a:pPr marL="1655763" lvl="2" indent="-809625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1431925" algn="l"/>
                <a:tab pos="3363913" algn="l"/>
                <a:tab pos="4278313" algn="l"/>
                <a:tab pos="57102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≤ 12</a:t>
            </a:r>
          </a:p>
          <a:p>
            <a:pPr marL="862013" indent="-862013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431925" algn="l"/>
                <a:tab pos="3208338" algn="l"/>
                <a:tab pos="57102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x &gt; 1	   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x &lt; 4	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2, 3</a:t>
            </a:r>
          </a:p>
          <a:p>
            <a:pPr marL="862013" indent="-862013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431925" algn="l"/>
                <a:tab pos="3208338" algn="l"/>
                <a:tab pos="57102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0, 1, 2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571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431925" algn="l"/>
                <a:tab pos="4278313" algn="l"/>
                <a:tab pos="5994400" algn="l"/>
              </a:tabLst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Q6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95736" y="1610302"/>
            <a:ext cx="6480720" cy="718873"/>
            <a:chOff x="660574" y="2924944"/>
            <a:chExt cx="3644137" cy="7928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92250" y="2924944"/>
              <a:ext cx="331001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351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27439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1087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34795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4215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0574" y="3106779"/>
              <a:ext cx="3348790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-5  -4  -3  -2  -1   0   1   2  </a:t>
              </a:r>
              <a:r>
                <a:rPr lang="en-US" sz="2800" dirty="0" smtClean="0"/>
                <a:t> </a:t>
              </a:r>
              <a:r>
                <a:rPr lang="en-US" sz="3000" dirty="0" smtClean="0"/>
                <a:t>3   4  5</a:t>
              </a:r>
              <a:endParaRPr lang="en-US" sz="3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06472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796138" y="1206428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5" name="Oval 14"/>
          <p:cNvSpPr/>
          <p:nvPr/>
        </p:nvSpPr>
        <p:spPr>
          <a:xfrm>
            <a:off x="5220070" y="5332080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60034" y="1646815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4170" y="1340768"/>
            <a:ext cx="2268713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0154" y="162880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44210" y="162880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0274" y="162880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30" y="162880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56378" y="162880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95736" y="2926151"/>
            <a:ext cx="6480720" cy="718873"/>
            <a:chOff x="660574" y="2924944"/>
            <a:chExt cx="3644137" cy="79282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92250" y="2924944"/>
              <a:ext cx="331001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0351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27439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1087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34795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4215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60574" y="3106779"/>
              <a:ext cx="3348790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-5  -4  -3  -2  -1   0   1   2  </a:t>
              </a:r>
              <a:r>
                <a:rPr lang="en-US" sz="2800" dirty="0" smtClean="0"/>
                <a:t> </a:t>
              </a:r>
              <a:r>
                <a:rPr lang="en-US" sz="3000" dirty="0" smtClean="0"/>
                <a:t>3   4  5</a:t>
              </a:r>
              <a:endParaRPr lang="en-US" sz="3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06472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7380312" y="2522277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60034" y="2962664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</p:cNvCxnSpPr>
          <p:nvPr/>
        </p:nvCxnSpPr>
        <p:spPr>
          <a:xfrm flipH="1" flipV="1">
            <a:off x="2429908" y="2656617"/>
            <a:ext cx="4950404" cy="9676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0154" y="2944649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44210" y="2944649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20274" y="2944649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24330" y="2944649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56378" y="2944649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195736" y="4264922"/>
            <a:ext cx="6480720" cy="718873"/>
            <a:chOff x="660574" y="2924944"/>
            <a:chExt cx="3644137" cy="79282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792250" y="2924944"/>
              <a:ext cx="331001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351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27439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1087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34795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4215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60574" y="3106779"/>
              <a:ext cx="3348790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-5  -4  -3  -2  -1   0   1   2  </a:t>
              </a:r>
              <a:r>
                <a:rPr lang="en-US" sz="2800" dirty="0" smtClean="0"/>
                <a:t> </a:t>
              </a:r>
              <a:r>
                <a:rPr lang="en-US" sz="3000" dirty="0" smtClean="0"/>
                <a:t>3   4  5</a:t>
              </a:r>
              <a:endParaRPr lang="en-US" sz="3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06472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860034" y="4301435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40154" y="428342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444210" y="428342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020274" y="428342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24330" y="428342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56378" y="4283420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95736" y="5734463"/>
            <a:ext cx="6480720" cy="718873"/>
            <a:chOff x="660574" y="2924944"/>
            <a:chExt cx="3644137" cy="79282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92250" y="2924944"/>
              <a:ext cx="331001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0351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27439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51087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834795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44215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60574" y="3106779"/>
              <a:ext cx="3348790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 -5  -4  -3  -2  -1   0   1   2  </a:t>
              </a:r>
              <a:r>
                <a:rPr lang="en-US" sz="2800" dirty="0" smtClean="0"/>
                <a:t> </a:t>
              </a:r>
              <a:r>
                <a:rPr lang="en-US" sz="3000" dirty="0" smtClean="0"/>
                <a:t>3   4  5</a:t>
              </a:r>
              <a:endParaRPr lang="en-US" sz="3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06472" y="2989550"/>
              <a:ext cx="298239" cy="610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latin typeface="Cambria" panose="02040503050406030204" pitchFamily="18" charset="0"/>
                </a:rPr>
                <a:t>X</a:t>
              </a:r>
              <a:endParaRPr lang="en-US" sz="30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4860034" y="577097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364088" y="5500390"/>
            <a:ext cx="1224206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940154" y="575296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44210" y="575296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020274" y="575296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24330" y="575296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956378" y="575296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300192" y="5373216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84" name="Oval 83"/>
          <p:cNvSpPr/>
          <p:nvPr/>
        </p:nvSpPr>
        <p:spPr>
          <a:xfrm>
            <a:off x="6300192" y="3861048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6372200" y="4029358"/>
            <a:ext cx="847156" cy="0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876256" y="3861048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8904601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431925" algn="l"/>
                <a:tab pos="4278313" algn="l"/>
                <a:tab pos="5994400" algn="l"/>
              </a:tabLst>
            </a:pPr>
            <a:r>
              <a:rPr lang="en-US" sz="8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r>
              <a:rPr lang="en-US" sz="8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8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&gt; 4}</a:t>
            </a:r>
          </a:p>
          <a:p>
            <a:pPr marL="1604963" lvl="1" indent="-6905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278313" algn="l"/>
                <a:tab pos="5994400" algn="l"/>
              </a:tabLs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&lt; 7}</a:t>
            </a:r>
          </a:p>
          <a:p>
            <a:pPr marL="1604963" lvl="1" indent="-6905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278313" algn="l"/>
                <a:tab pos="5994400" algn="l"/>
              </a:tabLs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≥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5}</a:t>
            </a:r>
          </a:p>
          <a:p>
            <a:pPr marL="1604963" lvl="1" indent="-69056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278313" algn="l"/>
                <a:tab pos="5994400" algn="l"/>
              </a:tabLs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:0 ≤ </a:t>
            </a:r>
            <a:r>
              <a:rPr 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&lt; 3}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837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4278313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+ 1) = 30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5 and 6</a:t>
            </a:r>
          </a:p>
          <a:p>
            <a:pPr marL="690563" indent="-69056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4278313" algn="l"/>
                <a:tab pos="5994400" algn="l"/>
              </a:tabLst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23.32 m</a:t>
            </a:r>
          </a:p>
          <a:p>
            <a:pPr marL="690563" indent="-69056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4278313" algn="l"/>
                <a:tab pos="59944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3(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0.4)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– 0.48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3,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0.4,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-0.48</a:t>
            </a:r>
          </a:p>
          <a:p>
            <a:pPr marL="690563" indent="-69056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4278313" algn="l"/>
                <a:tab pos="59944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68m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x 125m</a:t>
            </a:r>
          </a:p>
          <a:p>
            <a:pPr marL="690563" indent="-69056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4278313" algn="l"/>
                <a:tab pos="59944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Area =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+ 4) +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+1) =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75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So 2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75 = 0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5 or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-7.5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5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7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Charging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lead = £3.50; phone case = £7.50</a:t>
                </a: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-5 or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. Since -5 is not a valid solution then in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case x 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Points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(1.1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4.9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(-3.6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9.6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goals</a:t>
                </a: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1.25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3.75 seconds</a:t>
                </a: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1.52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pPr marL="793750" indent="-793750">
                  <a:spcAft>
                    <a:spcPts val="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5050" algn="l"/>
                    <a:tab pos="4278313" algn="l"/>
                    <a:tab pos="5994400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 or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-4,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-3</a:t>
                </a:r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7333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557" b="-3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1552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1035050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1035050" algn="l"/>
                <a:tab pos="4278313" algn="l"/>
                <a:tab pos="5994400" algn="l"/>
              </a:tabLs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indent="-1035050">
              <a:spcAft>
                <a:spcPts val="20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1035050" algn="l"/>
                <a:tab pos="4278313" algn="l"/>
                <a:tab pos="5994400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pt-B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pt-B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+ 7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5763" lvl="1" indent="-620713">
              <a:spcAft>
                <a:spcPts val="2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035050" algn="l"/>
                <a:tab pos="2293938" algn="l"/>
                <a:tab pos="4278313" algn="l"/>
                <a:tab pos="5994400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+ 3)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+ 6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- 2)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64090" y="1351315"/>
            <a:ext cx="288032" cy="28803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6" name="Group 5"/>
          <p:cNvGrpSpPr/>
          <p:nvPr/>
        </p:nvGrpSpPr>
        <p:grpSpPr>
          <a:xfrm>
            <a:off x="1115616" y="1753698"/>
            <a:ext cx="7488833" cy="811206"/>
            <a:chOff x="660574" y="2924944"/>
            <a:chExt cx="4211002" cy="89465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71351" y="2924944"/>
              <a:ext cx="3959262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0351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0842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2835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37249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42151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0574" y="3106779"/>
              <a:ext cx="3997781" cy="712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 -5  -4  -3  -2  -1   0   1   2   3   4  5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5405" y="2957661"/>
              <a:ext cx="256171" cy="712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latin typeface="Cambria" panose="02040503050406030204" pitchFamily="18" charset="0"/>
                </a:rPr>
                <a:t>X</a:t>
              </a:r>
              <a:endParaRPr lang="en-US" sz="3600" b="1" i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956378" y="1790211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6"/>
          </p:cNvCxnSpPr>
          <p:nvPr/>
        </p:nvCxnSpPr>
        <p:spPr>
          <a:xfrm flipV="1">
            <a:off x="1698466" y="1495331"/>
            <a:ext cx="3953656" cy="24294"/>
          </a:xfrm>
          <a:prstGeom prst="straightConnector1">
            <a:avLst/>
          </a:prstGeom>
          <a:ln w="66675">
            <a:solidFill>
              <a:schemeClr val="tx1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60036" y="177219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8106" y="177219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6178" y="177219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80314" y="177219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04250" y="1772196"/>
            <a:ext cx="0" cy="19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403650" y="1351315"/>
            <a:ext cx="288032" cy="288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41464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Page </a:t>
            </a:r>
            <a:r>
              <a:rPr lang="en-US" sz="1400" b="1" dirty="0" smtClean="0">
                <a:latin typeface="Calibri" panose="020F0502020204030204" pitchFamily="34" charset="0"/>
              </a:rPr>
              <a:t>665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200"/>
              </a:spcAft>
              <a:buClr>
                <a:srgbClr val="C00000"/>
              </a:buClr>
              <a:tabLst>
                <a:tab pos="4278313" algn="l"/>
                <a:tab pos="5994400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answer</a:t>
            </a:r>
          </a:p>
          <a:p>
            <a:pPr marL="620713" indent="-62071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4278313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could end up being 3 or 4 different equations, so it is a good idea to label them to avoid confusion.</a:t>
            </a:r>
          </a:p>
          <a:p>
            <a:pPr marL="620713" indent="-62071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4278313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letters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could look like a 5 or 1, which might lead to a mistake.</a:t>
            </a:r>
          </a:p>
          <a:p>
            <a:pPr marL="620713" indent="-620713">
              <a:spcAft>
                <a:spcPts val="200"/>
              </a:spcAft>
              <a:buClr>
                <a:srgbClr val="C00000"/>
              </a:buClr>
              <a:buFont typeface="+mj-lt"/>
              <a:buAutoNum type="arabicPeriod"/>
              <a:tabLst>
                <a:tab pos="4278313" algn="l"/>
                <a:tab pos="59944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student needs to make it clear how many paper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clips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in each box, with a statement like, 'There are 60 paper clips in the small box and 175 paper clips in the large box'.</a:t>
            </a:r>
          </a:p>
        </p:txBody>
      </p:sp>
    </p:spTree>
    <p:extLst>
      <p:ext uri="{BB962C8B-B14F-4D97-AF65-F5344CB8AC3E}">
        <p14:creationId xmlns:p14="http://schemas.microsoft.com/office/powerpoint/2010/main" val="26900117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9.1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201738" algn="l"/>
                <a:tab pos="3487738" algn="l"/>
                <a:tab pos="5994400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= 0 or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2      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-4 </a:t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201738" algn="l"/>
                <a:tab pos="3487738" algn="l"/>
                <a:tab pos="5994400" algn="l"/>
              </a:tabLst>
            </a:pP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= 2     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+ 3)(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- 2) 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201738" algn="l"/>
                <a:tab pos="3487738" algn="l"/>
                <a:tab pos="5994400" algn="l"/>
              </a:tabLst>
            </a:pP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-1 and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-6 </a:t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-4 and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2 and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= 0 and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=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201738" algn="l"/>
                <a:tab pos="3487738" algn="l"/>
                <a:tab pos="5994400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+ 6) or any multiple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+ 6);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95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 flipH="1">
            <a:off x="251520" y="4797152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symbol ± shows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8096" y="1268760"/>
            <a:ext cx="5173611" cy="2317052"/>
            <a:chOff x="3465597" y="1089031"/>
            <a:chExt cx="5309150" cy="2317052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3465597" y="1089031"/>
              <a:ext cx="5309150" cy="2317052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50913" y="1666250"/>
              <a:ext cx="5197552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Sophie is making Christmas </a:t>
              </a:r>
              <a:r>
                <a:rPr lang="en-US" sz="2100" dirty="0" smtClean="0"/>
                <a:t>cards. She </a:t>
              </a:r>
              <a:r>
                <a:rPr lang="en-US" sz="2100" dirty="0"/>
                <a:t>needs a card and an envelope </a:t>
              </a:r>
              <a:r>
                <a:rPr lang="en-US" sz="2100" dirty="0" smtClean="0"/>
                <a:t>for each </a:t>
              </a:r>
              <a:r>
                <a:rPr lang="en-US" sz="2100" dirty="0"/>
                <a:t>card.</a:t>
              </a:r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100" dirty="0" smtClean="0"/>
                <a:t>How </a:t>
              </a:r>
              <a:r>
                <a:rPr lang="en-US" sz="2100" dirty="0"/>
                <a:t>many packs of cards </a:t>
              </a:r>
              <a:r>
                <a:rPr lang="en-US" sz="2100" dirty="0" smtClean="0"/>
                <a:t>and envelopes </a:t>
              </a:r>
              <a:r>
                <a:rPr lang="en-US" sz="2100" dirty="0"/>
                <a:t>did she buy? </a:t>
              </a:r>
              <a:r>
                <a:rPr lang="en-US" sz="2100" dirty="0" smtClean="0"/>
                <a:t>	</a:t>
              </a:r>
              <a:r>
                <a:rPr lang="en-US" sz="2100" b="1" dirty="0" smtClean="0"/>
                <a:t>(</a:t>
              </a:r>
              <a:r>
                <a:rPr lang="en-US" sz="2100" b="1" dirty="0"/>
                <a:t>3 marks</a:t>
              </a:r>
              <a:r>
                <a:rPr lang="en-US" sz="2100" b="1" dirty="0" smtClean="0"/>
                <a:t>)</a:t>
              </a:r>
              <a:endParaRPr lang="en-US" sz="21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496" y="8207656"/>
            <a:ext cx="4774425" cy="728912"/>
            <a:chOff x="680809" y="2740278"/>
            <a:chExt cx="4774425" cy="80389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80809" y="3068960"/>
              <a:ext cx="3249608" cy="475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-5 -4 -3 -2 -1 0 1 2 3 4 5</a:t>
              </a:r>
              <a:endParaRPr lang="en-US" sz="2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5651" y="2474624"/>
                <a:ext cx="13687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≈ </a:t>
                </a:r>
                <a:r>
                  <a:rPr lang="az-Cyrl-A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є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/>
                  <a:t>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µ</a:t>
                </a:r>
                <a:endParaRPr lang="en-US" sz="2400" i="1" dirty="0"/>
              </a:p>
              <a:p>
                <a:r>
                  <a:rPr lang="en-US" sz="2400" dirty="0" smtClean="0"/>
                  <a:t>∠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𝐂𝐃</m:t>
                        </m:r>
                      </m:e>
                    </m:ac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51" y="2474624"/>
                <a:ext cx="136875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7143" t="-5147" r="-446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2790" y="2529979"/>
                <a:ext cx="1069524" cy="113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90" y="2529979"/>
                <a:ext cx="1069524" cy="1131335"/>
              </a:xfrm>
              <a:prstGeom prst="rect">
                <a:avLst/>
              </a:prstGeom>
              <a:blipFill rotWithShape="0">
                <a:blip r:embed="rId3"/>
                <a:stretch>
                  <a:fillRect l="-12000" r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88224" y="1196752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∪ </a:t>
            </a:r>
            <a:r>
              <a:rPr lang="en-US" dirty="0" smtClean="0"/>
              <a:t>∩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94762" y="1272356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∞ </a:t>
            </a:r>
            <a:r>
              <a:rPr lang="en-US" dirty="0" smtClean="0"/>
              <a:t>∝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6300733" y="5344336"/>
            <a:ext cx="1080120" cy="1080120"/>
            <a:chOff x="-1678822" y="3021032"/>
            <a:chExt cx="1080120" cy="1080120"/>
          </a:xfrm>
        </p:grpSpPr>
        <p:sp>
          <p:nvSpPr>
            <p:cNvPr id="102" name="Rectangle 101"/>
            <p:cNvSpPr/>
            <p:nvPr/>
          </p:nvSpPr>
          <p:spPr>
            <a:xfrm>
              <a:off x="-1678822" y="3021032"/>
              <a:ext cx="1080120" cy="10801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Arc 102"/>
            <p:cNvSpPr/>
            <p:nvPr/>
          </p:nvSpPr>
          <p:spPr>
            <a:xfrm rot="17932237">
              <a:off x="-1532031" y="3144606"/>
              <a:ext cx="840741" cy="840741"/>
            </a:xfrm>
            <a:prstGeom prst="arc">
              <a:avLst>
                <a:gd name="adj1" fmla="val 14390581"/>
                <a:gd name="adj2" fmla="val 12939554"/>
              </a:avLst>
            </a:prstGeom>
            <a:solidFill>
              <a:srgbClr val="92D050"/>
            </a:solidFill>
            <a:ln w="10795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Arc 106"/>
          <p:cNvSpPr/>
          <p:nvPr/>
        </p:nvSpPr>
        <p:spPr>
          <a:xfrm rot="8773871">
            <a:off x="6462931" y="5463947"/>
            <a:ext cx="840741" cy="840741"/>
          </a:xfrm>
          <a:prstGeom prst="arc">
            <a:avLst>
              <a:gd name="adj1" fmla="val 14390581"/>
              <a:gd name="adj2" fmla="val 15434044"/>
            </a:avLst>
          </a:prstGeom>
          <a:solidFill>
            <a:srgbClr val="92D050"/>
          </a:solidFill>
          <a:ln w="180975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154088"/>
            <a:ext cx="548640" cy="55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764233"/>
            <a:ext cx="548640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348880"/>
            <a:ext cx="54864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932422"/>
            <a:ext cx="548640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3528432"/>
            <a:ext cx="548640" cy="548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788648"/>
            <a:ext cx="548640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395839"/>
            <a:ext cx="548640" cy="5486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251520" y="5554969"/>
            <a:ext cx="5213924" cy="779020"/>
            <a:chOff x="150164" y="6494199"/>
            <a:chExt cx="5213924" cy="779020"/>
          </a:xfrm>
        </p:grpSpPr>
        <p:sp>
          <p:nvSpPr>
            <p:cNvPr id="109" name="Rectangle 108"/>
            <p:cNvSpPr/>
            <p:nvPr/>
          </p:nvSpPr>
          <p:spPr>
            <a:xfrm flipH="1">
              <a:off x="150164" y="6673055"/>
              <a:ext cx="5213924" cy="6001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 ways of doing one task and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Pentagon 6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 flipH="1">
            <a:off x="239284" y="6621453"/>
            <a:ext cx="51968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end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239284" y="3777506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72027" y="3463792"/>
                <a:ext cx="472181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27" y="3463792"/>
                <a:ext cx="472181" cy="309637"/>
              </a:xfrm>
              <a:prstGeom prst="rect">
                <a:avLst/>
              </a:prstGeom>
              <a:blipFill rotWithShape="0">
                <a:blip r:embed="rId11"/>
                <a:stretch>
                  <a:fillRect r="-1168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6320743" y="462955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≠ </a:t>
            </a:r>
            <a:r>
              <a:rPr lang="en-US" sz="2400" dirty="0" smtClean="0"/>
              <a:t>÷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≡</a:t>
            </a:r>
          </a:p>
        </p:txBody>
      </p:sp>
      <p:sp>
        <p:nvSpPr>
          <p:cNvPr id="112" name="Rectangle 111"/>
          <p:cNvSpPr/>
          <p:nvPr/>
        </p:nvSpPr>
        <p:spPr>
          <a:xfrm flipH="1">
            <a:off x="264141" y="7686764"/>
            <a:ext cx="520453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Q9f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97138" y="4136056"/>
            <a:ext cx="4411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1̇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91381" y="3865817"/>
                <a:ext cx="574901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381" y="3865817"/>
                <a:ext cx="574901" cy="6560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5819890" y="5287236"/>
            <a:ext cx="31290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4͘͘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Flowchart: Delay 52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Delay 53"/>
          <p:cNvSpPr/>
          <p:nvPr/>
        </p:nvSpPr>
        <p:spPr>
          <a:xfrm flipH="1">
            <a:off x="8815419" y="1196752"/>
            <a:ext cx="365093" cy="5369378"/>
          </a:xfrm>
          <a:prstGeom prst="flowChartDelay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c 54"/>
          <p:cNvSpPr/>
          <p:nvPr/>
        </p:nvSpPr>
        <p:spPr>
          <a:xfrm rot="9468293">
            <a:off x="6465494" y="5494838"/>
            <a:ext cx="840741" cy="840741"/>
          </a:xfrm>
          <a:prstGeom prst="arc">
            <a:avLst>
              <a:gd name="adj1" fmla="val 6522430"/>
              <a:gd name="adj2" fmla="val 12939554"/>
            </a:avLst>
          </a:prstGeom>
          <a:solidFill>
            <a:srgbClr val="92D050"/>
          </a:solidFill>
          <a:ln w="107950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47934" y="5591316"/>
            <a:ext cx="25648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983309"/>
            <a:ext cx="548640" cy="548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90522" y="1932150"/>
                <a:ext cx="524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22" y="1932150"/>
                <a:ext cx="5246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9836" r="-418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74058"/>
              </p:ext>
            </p:extLst>
          </p:nvPr>
        </p:nvGraphicFramePr>
        <p:xfrm>
          <a:off x="5652120" y="6741368"/>
          <a:ext cx="3754024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06"/>
                <a:gridCol w="938506"/>
                <a:gridCol w="938506"/>
                <a:gridCol w="938506"/>
              </a:tblGrid>
              <a:tr h="339240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36993"/>
              </p:ext>
            </p:extLst>
          </p:nvPr>
        </p:nvGraphicFramePr>
        <p:xfrm>
          <a:off x="5724128" y="8613576"/>
          <a:ext cx="331236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806490"/>
                <a:gridCol w="993710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20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≥ </a:t>
                      </a:r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 flipH="1">
            <a:off x="2556198" y="9052113"/>
            <a:ext cx="287989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a separate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32230" y="1795864"/>
                <a:ext cx="377026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230" y="1795864"/>
                <a:ext cx="377026" cy="6117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5724128" y="9534680"/>
            <a:ext cx="3200036" cy="84785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71346" y="335699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68344" y="3430741"/>
            <a:ext cx="43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/>
              <a:t>①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 smtClean="0"/>
              <a:t>②</a:t>
            </a: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 smtClean="0"/>
              <a:t>③</a:t>
            </a: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/>
              <a:t>④</a:t>
            </a:r>
          </a:p>
        </p:txBody>
      </p:sp>
      <p:sp>
        <p:nvSpPr>
          <p:cNvPr id="64" name="Oval 63"/>
          <p:cNvSpPr/>
          <p:nvPr/>
        </p:nvSpPr>
        <p:spPr>
          <a:xfrm>
            <a:off x="2915816" y="9921043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4" idx="6"/>
            <a:endCxn id="66" idx="2"/>
          </p:cNvCxnSpPr>
          <p:nvPr/>
        </p:nvCxnSpPr>
        <p:spPr>
          <a:xfrm flipV="1">
            <a:off x="3203848" y="10053736"/>
            <a:ext cx="1965650" cy="11323"/>
          </a:xfrm>
          <a:prstGeom prst="straightConnector1">
            <a:avLst/>
          </a:prstGeom>
          <a:ln w="38100">
            <a:solidFill>
              <a:schemeClr val="tx1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169498" y="9909720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7999"/>
              </p:ext>
            </p:extLst>
          </p:nvPr>
        </p:nvGraphicFramePr>
        <p:xfrm>
          <a:off x="309083" y="10382538"/>
          <a:ext cx="5184574" cy="961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589"/>
                <a:gridCol w="660597"/>
                <a:gridCol w="660597"/>
                <a:gridCol w="660597"/>
                <a:gridCol w="660597"/>
                <a:gridCol w="660597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Arc 73"/>
          <p:cNvSpPr/>
          <p:nvPr/>
        </p:nvSpPr>
        <p:spPr>
          <a:xfrm rot="4054627">
            <a:off x="5378370" y="1242221"/>
            <a:ext cx="576064" cy="576064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6618" y="1755201"/>
                <a:ext cx="453970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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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18" y="1755201"/>
                <a:ext cx="453970" cy="62292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44208" y="3861048"/>
                <a:ext cx="68146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861048"/>
                <a:ext cx="681469" cy="4019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0915"/>
              </p:ext>
            </p:extLst>
          </p:nvPr>
        </p:nvGraphicFramePr>
        <p:xfrm>
          <a:off x="5724128" y="10575800"/>
          <a:ext cx="52565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lowchart: Delay 8"/>
          <p:cNvSpPr/>
          <p:nvPr/>
        </p:nvSpPr>
        <p:spPr>
          <a:xfrm>
            <a:off x="182271" y="9193513"/>
            <a:ext cx="1230462" cy="566488"/>
          </a:xfrm>
          <a:custGeom>
            <a:avLst/>
            <a:gdLst>
              <a:gd name="connsiteX0" fmla="*/ 0 w 1149369"/>
              <a:gd name="connsiteY0" fmla="*/ 0 h 566487"/>
              <a:gd name="connsiteX1" fmla="*/ 574685 w 1149369"/>
              <a:gd name="connsiteY1" fmla="*/ 0 h 566487"/>
              <a:gd name="connsiteX2" fmla="*/ 1149370 w 1149369"/>
              <a:gd name="connsiteY2" fmla="*/ 283244 h 566487"/>
              <a:gd name="connsiteX3" fmla="*/ 574685 w 1149369"/>
              <a:gd name="connsiteY3" fmla="*/ 566488 h 566487"/>
              <a:gd name="connsiteX4" fmla="*/ 0 w 1149369"/>
              <a:gd name="connsiteY4" fmla="*/ 566487 h 566487"/>
              <a:gd name="connsiteX5" fmla="*/ 0 w 1149369"/>
              <a:gd name="connsiteY5" fmla="*/ 0 h 566487"/>
              <a:gd name="connsiteX0" fmla="*/ 0 w 959589"/>
              <a:gd name="connsiteY0" fmla="*/ 0 h 566488"/>
              <a:gd name="connsiteX1" fmla="*/ 574685 w 959589"/>
              <a:gd name="connsiteY1" fmla="*/ 0 h 566488"/>
              <a:gd name="connsiteX2" fmla="*/ 959589 w 959589"/>
              <a:gd name="connsiteY2" fmla="*/ 265991 h 566488"/>
              <a:gd name="connsiteX3" fmla="*/ 574685 w 959589"/>
              <a:gd name="connsiteY3" fmla="*/ 566488 h 566488"/>
              <a:gd name="connsiteX4" fmla="*/ 0 w 959589"/>
              <a:gd name="connsiteY4" fmla="*/ 566487 h 566488"/>
              <a:gd name="connsiteX5" fmla="*/ 0 w 959589"/>
              <a:gd name="connsiteY5" fmla="*/ 0 h 566488"/>
              <a:gd name="connsiteX0" fmla="*/ 0 w 904179"/>
              <a:gd name="connsiteY0" fmla="*/ 0 h 566488"/>
              <a:gd name="connsiteX1" fmla="*/ 574685 w 904179"/>
              <a:gd name="connsiteY1" fmla="*/ 0 h 566488"/>
              <a:gd name="connsiteX2" fmla="*/ 904179 w 904179"/>
              <a:gd name="connsiteY2" fmla="*/ 265991 h 566488"/>
              <a:gd name="connsiteX3" fmla="*/ 574685 w 904179"/>
              <a:gd name="connsiteY3" fmla="*/ 566488 h 566488"/>
              <a:gd name="connsiteX4" fmla="*/ 0 w 904179"/>
              <a:gd name="connsiteY4" fmla="*/ 566487 h 566488"/>
              <a:gd name="connsiteX5" fmla="*/ 0 w 904179"/>
              <a:gd name="connsiteY5" fmla="*/ 0 h 566488"/>
              <a:gd name="connsiteX0" fmla="*/ 0 w 916052"/>
              <a:gd name="connsiteY0" fmla="*/ 0 h 566488"/>
              <a:gd name="connsiteX1" fmla="*/ 574685 w 916052"/>
              <a:gd name="connsiteY1" fmla="*/ 0 h 566488"/>
              <a:gd name="connsiteX2" fmla="*/ 916052 w 916052"/>
              <a:gd name="connsiteY2" fmla="*/ 281940 h 566488"/>
              <a:gd name="connsiteX3" fmla="*/ 574685 w 916052"/>
              <a:gd name="connsiteY3" fmla="*/ 566488 h 566488"/>
              <a:gd name="connsiteX4" fmla="*/ 0 w 916052"/>
              <a:gd name="connsiteY4" fmla="*/ 566487 h 566488"/>
              <a:gd name="connsiteX5" fmla="*/ 0 w 916052"/>
              <a:gd name="connsiteY5" fmla="*/ 0 h 5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052" h="566488">
                <a:moveTo>
                  <a:pt x="0" y="0"/>
                </a:moveTo>
                <a:lnTo>
                  <a:pt x="574685" y="0"/>
                </a:lnTo>
                <a:cubicBezTo>
                  <a:pt x="892075" y="0"/>
                  <a:pt x="916052" y="125509"/>
                  <a:pt x="916052" y="281940"/>
                </a:cubicBezTo>
                <a:cubicBezTo>
                  <a:pt x="916052" y="438371"/>
                  <a:pt x="892075" y="566488"/>
                  <a:pt x="574685" y="566488"/>
                </a:cubicBezTo>
                <a:lnTo>
                  <a:pt x="0" y="5664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92" y="4164315"/>
            <a:ext cx="548640" cy="53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80112" y="5758661"/>
                <a:ext cx="58560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l-GR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758661"/>
                <a:ext cx="585609" cy="9106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9.2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 2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20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3487738" algn="l"/>
                    <a:tab pos="5994400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 and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 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 and </a:t>
                </a:r>
                <a:r>
                  <a:rPr lang="en-US" sz="3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 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and </a:t>
                </a:r>
                <a:r>
                  <a:rPr lang="en-US" sz="3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4284663" algn="l"/>
                    <a:tab pos="5994400" algn="l"/>
                  </a:tabLst>
                </a:pPr>
                <a:r>
                  <a:rPr lang="en-US" sz="39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+ 7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-2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6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8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4284663" algn="l"/>
                    <a:tab pos="5994400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0.382 	</a:t>
                </a: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0.154</a:t>
                </a: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3370263" algn="l"/>
                    <a:tab pos="4284663" algn="l"/>
                    <a:tab pos="5994400" algn="l"/>
                  </a:tabLst>
                </a:pP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900" dirty="0" smtClean="0"/>
                  <a:t>	</a:t>
                </a:r>
                <a:r>
                  <a:rPr lang="en-US" sz="39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900" dirty="0" smtClean="0"/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3900" dirty="0" smtClean="0"/>
                  <a:t/>
                </a:r>
                <a:br>
                  <a:rPr lang="en-US" sz="3900" dirty="0" smtClean="0"/>
                </a:b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 	</a:t>
                </a: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9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</a:t>
                </a:r>
                <a:endParaRPr lang="pt-BR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20395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912" b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588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9.2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 2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3487738" algn="l"/>
                <a:tab pos="5994400" algn="l"/>
              </a:tabLst>
            </a:pP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+ 1) = 30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5m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3487738" algn="l"/>
                <a:tab pos="5994400" algn="l"/>
              </a:tabLst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) = 12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= 12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- 12 = 0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+ 6)(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) = 0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= -3 or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cannot be - 3, small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rug is 2m x 2m.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3487738" algn="l"/>
                <a:tab pos="5994400" algn="l"/>
              </a:tabLst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+ 2)</a:t>
            </a: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425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9.2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 2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2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01738" algn="l"/>
                    <a:tab pos="3487738" algn="l"/>
                    <a:tab pos="5994400" algn="l"/>
                  </a:tabLst>
                </a:pP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5(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1)(</a:t>
                </a:r>
                <a:r>
                  <a:rPr lang="pt-BR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+ 2) </a:t>
                </a:r>
                <a:b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(2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+ 5)(</a:t>
                </a:r>
                <a:r>
                  <a:rPr lang="pt-BR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- 1)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2(2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3)(</a:t>
                </a:r>
                <a:r>
                  <a:rPr lang="pt-BR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5)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(3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- 4)(</a:t>
                </a:r>
                <a:r>
                  <a:rPr lang="pt-BR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+ 3)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pt-BR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3)(</a:t>
                </a:r>
                <a:r>
                  <a:rPr lang="pt-BR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5)</a:t>
                </a: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01738" algn="l"/>
                    <a:tab pos="3487738" algn="l"/>
                    <a:tab pos="5994400" algn="l"/>
                  </a:tabLst>
                </a:pP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-2.5 and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4.5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-2.5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 0.75 and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2.67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27704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796" b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034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9.2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Quadratic Equations 2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662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93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- 5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+1) so either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2.5 or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- 4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+ 3) so either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1.33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-3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+ 6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- 3) = 0 so either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-1.5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+ 5) (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- 3) = 0 so either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-2.5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x = -1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033463" algn="l"/>
                    <a:tab pos="4165600" algn="l"/>
                    <a:tab pos="59944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+ 18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- 5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+ 5)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0.5 or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-5; since -5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not a realistic solution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border should be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0.5m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wide.</a:t>
                </a:r>
                <a:endParaRPr lang="pt-BR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93107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43" r="-2063" b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4274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177574</TotalTime>
  <Words>1584</Words>
  <Application>Microsoft Office PowerPoint</Application>
  <PresentationFormat>On-screen Show (4:3)</PresentationFormat>
  <Paragraphs>493</Paragraphs>
  <Slides>50</Slides>
  <Notes>49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Arial</vt:lpstr>
      <vt:lpstr>Calibri</vt:lpstr>
      <vt:lpstr>Cambria</vt:lpstr>
      <vt:lpstr>Cambria Math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Enderoth</vt:lpstr>
      <vt:lpstr>PowerPoint Presentation</vt:lpstr>
      <vt:lpstr>8 - Prior knowledge check</vt:lpstr>
      <vt:lpstr>9 - Prior knowledge check</vt:lpstr>
      <vt:lpstr>9.1 – Solving Quadratic Equations</vt:lpstr>
      <vt:lpstr>9.1 – Solving Quadratic Equations</vt:lpstr>
      <vt:lpstr>9.2 – Solving Quadratic Equations 2</vt:lpstr>
      <vt:lpstr>9.2 – Solving Quadratic Equations 2</vt:lpstr>
      <vt:lpstr>9.2 – Solving Quadratic Equations 2</vt:lpstr>
      <vt:lpstr>9.2 – Solving Quadratic Equations 2</vt:lpstr>
      <vt:lpstr>9.2 – Solving Quadratic Equations 2</vt:lpstr>
      <vt:lpstr>9.2 – Solving Quadratic Equations 2</vt:lpstr>
      <vt:lpstr>9.3 – Completing the Square</vt:lpstr>
      <vt:lpstr>9.3 – Completing the Square</vt:lpstr>
      <vt:lpstr>9.3 – Completing the Square</vt:lpstr>
      <vt:lpstr>9.3 – Completing the Square</vt:lpstr>
      <vt:lpstr>9.3 – Completing the Square</vt:lpstr>
      <vt:lpstr>9.3 – Completing the Square</vt:lpstr>
      <vt:lpstr>9.4 – Solving Simple Simultaneous Equations</vt:lpstr>
      <vt:lpstr>9.4 – Solving Simple Simultaneous Equations</vt:lpstr>
      <vt:lpstr>9.4 – Solving Simple Simultaneous Equations</vt:lpstr>
      <vt:lpstr>9.5 – More Simultaneous Equations</vt:lpstr>
      <vt:lpstr>9.5 – More Simultaneous Equations</vt:lpstr>
      <vt:lpstr>9.6 – Solving Simultaneous Linear &amp; Quadratic Equations</vt:lpstr>
      <vt:lpstr>9.6 – Solving Simultaneous Linear &amp; Quadratic Equations</vt:lpstr>
      <vt:lpstr>9.6 – Solving Simultaneous Linear &amp; Quadratic Equations</vt:lpstr>
      <vt:lpstr>9.7 – Solving Linear Inequalities</vt:lpstr>
      <vt:lpstr>9.7 – Solving Linear Inequalities</vt:lpstr>
      <vt:lpstr>9.7 – Solving Linear Inequalities</vt:lpstr>
      <vt:lpstr>9.7 – Solving Linear Inequalities</vt:lpstr>
      <vt:lpstr>9.7 – Solving Linear Inequalities</vt:lpstr>
      <vt:lpstr>9.7 – Solving Linear Inequalities</vt:lpstr>
      <vt:lpstr>9 – Problem Solving</vt:lpstr>
      <vt:lpstr>9 – Problem Solving</vt:lpstr>
      <vt:lpstr>9 – Check-Up</vt:lpstr>
      <vt:lpstr>9 – Check-Up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Strengthen</vt:lpstr>
      <vt:lpstr>9 – Unit Test</vt:lpstr>
      <vt:lpstr>PowerPoint Presentation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09 - Answers</dc:title>
  <dc:subject>Travel and Tourism</dc:subject>
  <dc:creator>Enderoth</dc:creator>
  <cp:keywords>Year 09 - Mathematics - Unit 09 - Answers</cp:keywords>
  <cp:lastModifiedBy>Enderoth</cp:lastModifiedBy>
  <cp:revision>4994</cp:revision>
  <cp:lastPrinted>2014-01-22T18:25:48Z</cp:lastPrinted>
  <dcterms:created xsi:type="dcterms:W3CDTF">2008-03-12T11:01:44Z</dcterms:created>
  <dcterms:modified xsi:type="dcterms:W3CDTF">2018-11-24T17:39:47Z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